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950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649022"/>
            <a:ext cx="7415927" cy="2129314"/>
          </a:xfrm>
          <a:prstGeom prst="rect">
            <a:avLst/>
          </a:prstGeom>
          <a:noFill/>
          <a:ln/>
        </p:spPr>
        <p:txBody>
          <a:bodyPr wrap="square" rtlCol="0" anchor="t"/>
          <a:lstStyle/>
          <a:p>
            <a:pPr marL="0" indent="0">
              <a:lnSpc>
                <a:spcPts val="8384"/>
              </a:lnSpc>
              <a:buNone/>
            </a:pPr>
            <a:r>
              <a:rPr lang="en-US" sz="6707" dirty="0">
                <a:solidFill>
                  <a:srgbClr val="F2F0F4"/>
                </a:solidFill>
                <a:latin typeface="Montserrat" pitchFamily="34" charset="0"/>
                <a:ea typeface="Montserrat" pitchFamily="34" charset="-122"/>
                <a:cs typeface="Montserrat" pitchFamily="34" charset="-120"/>
              </a:rPr>
              <a:t>Corona Virus Analysis</a:t>
            </a:r>
            <a:endParaRPr lang="en-US" sz="6707" dirty="0"/>
          </a:p>
        </p:txBody>
      </p:sp>
      <p:sp>
        <p:nvSpPr>
          <p:cNvPr id="6" name="Shape 2"/>
          <p:cNvSpPr/>
          <p:nvPr/>
        </p:nvSpPr>
        <p:spPr>
          <a:xfrm>
            <a:off x="864037" y="5167074"/>
            <a:ext cx="394930" cy="394930"/>
          </a:xfrm>
          <a:prstGeom prst="roundRect">
            <a:avLst>
              <a:gd name="adj" fmla="val 23151155"/>
            </a:avLst>
          </a:prstGeom>
          <a:noFill/>
          <a:ln w="7620">
            <a:solidFill>
              <a:srgbClr val="FFFFFF"/>
            </a:solidFill>
            <a:prstDash val="solid"/>
          </a:ln>
        </p:spPr>
      </p:sp>
      <p:pic>
        <p:nvPicPr>
          <p:cNvPr id="7" name="Image 2" descr="preencoded.png"/>
          <p:cNvPicPr>
            <a:picLocks noChangeAspect="1"/>
          </p:cNvPicPr>
          <p:nvPr/>
        </p:nvPicPr>
        <p:blipFill>
          <a:blip r:embed="rId5"/>
          <a:stretch>
            <a:fillRect/>
          </a:stretch>
        </p:blipFill>
        <p:spPr>
          <a:xfrm>
            <a:off x="871657" y="5174694"/>
            <a:ext cx="379690" cy="379690"/>
          </a:xfrm>
          <a:prstGeom prst="rect">
            <a:avLst/>
          </a:prstGeom>
        </p:spPr>
      </p:pic>
      <p:sp>
        <p:nvSpPr>
          <p:cNvPr id="8" name="Text 3"/>
          <p:cNvSpPr/>
          <p:nvPr/>
        </p:nvSpPr>
        <p:spPr>
          <a:xfrm>
            <a:off x="1382316" y="5148620"/>
            <a:ext cx="2026206" cy="431959"/>
          </a:xfrm>
          <a:prstGeom prst="rect">
            <a:avLst/>
          </a:prstGeom>
          <a:noFill/>
          <a:ln/>
        </p:spPr>
        <p:txBody>
          <a:bodyPr wrap="none" rtlCol="0" anchor="t"/>
          <a:lstStyle/>
          <a:p>
            <a:pPr marL="0" indent="0" algn="l">
              <a:lnSpc>
                <a:spcPts val="3402"/>
              </a:lnSpc>
              <a:buNone/>
            </a:pPr>
            <a:r>
              <a:rPr lang="en-US" sz="2430" b="1" dirty="0">
                <a:solidFill>
                  <a:srgbClr val="DCD7E5"/>
                </a:solidFill>
                <a:latin typeface="Heebo" pitchFamily="34" charset="0"/>
                <a:ea typeface="Heebo" pitchFamily="34" charset="-122"/>
                <a:cs typeface="Heebo" pitchFamily="34" charset="-120"/>
              </a:rPr>
              <a:t>by Karthik M S</a:t>
            </a:r>
            <a:endParaRPr lang="en-US" sz="2430" dirty="0"/>
          </a:p>
        </p:txBody>
      </p:sp>
      <p:pic>
        <p:nvPicPr>
          <p:cNvPr id="9"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88799"/>
          </a:xfrm>
          <a:prstGeom prst="rect">
            <a:avLst/>
          </a:prstGeom>
          <a:solidFill>
            <a:srgbClr val="0D0A2C">
              <a:alpha val="75000"/>
            </a:srgbClr>
          </a:solidFill>
          <a:ln/>
        </p:spPr>
      </p:sp>
      <p:sp>
        <p:nvSpPr>
          <p:cNvPr id="4" name="Text 1"/>
          <p:cNvSpPr/>
          <p:nvPr/>
        </p:nvSpPr>
        <p:spPr>
          <a:xfrm>
            <a:off x="833199" y="1326356"/>
            <a:ext cx="6597848" cy="762000"/>
          </a:xfrm>
          <a:prstGeom prst="rect">
            <a:avLst/>
          </a:prstGeom>
          <a:noFill/>
          <a:ln/>
        </p:spPr>
        <p:txBody>
          <a:bodyPr wrap="square" rtlCol="0" anchor="t"/>
          <a:lstStyle/>
          <a:p>
            <a:pPr marL="0" indent="0" algn="ctr">
              <a:lnSpc>
                <a:spcPts val="2999"/>
              </a:lnSpc>
              <a:buNone/>
            </a:pPr>
            <a:r>
              <a:rPr lang="en-US" sz="1875" dirty="0">
                <a:solidFill>
                  <a:srgbClr val="DCD7E5"/>
                </a:solidFill>
                <a:latin typeface="Heebo" pitchFamily="34" charset="0"/>
                <a:ea typeface="Heebo" pitchFamily="34" charset="-122"/>
                <a:cs typeface="Heebo" pitchFamily="34" charset="-120"/>
              </a:rPr>
              <a:t>This below query is for find most frequent value for confirmed, deaths, recovered each month</a:t>
            </a:r>
            <a:endParaRPr lang="en-US" sz="1875" dirty="0"/>
          </a:p>
        </p:txBody>
      </p:sp>
      <p:pic>
        <p:nvPicPr>
          <p:cNvPr id="5" name="Image 1" descr="preencoded.png"/>
          <p:cNvPicPr>
            <a:picLocks noChangeAspect="1"/>
          </p:cNvPicPr>
          <p:nvPr/>
        </p:nvPicPr>
        <p:blipFill>
          <a:blip r:embed="rId4"/>
          <a:stretch>
            <a:fillRect/>
          </a:stretch>
        </p:blipFill>
        <p:spPr>
          <a:xfrm>
            <a:off x="833199" y="2356128"/>
            <a:ext cx="5806202" cy="4752618"/>
          </a:xfrm>
          <a:prstGeom prst="rect">
            <a:avLst/>
          </a:prstGeom>
        </p:spPr>
      </p:pic>
      <p:sp>
        <p:nvSpPr>
          <p:cNvPr id="6" name="Text 2"/>
          <p:cNvSpPr/>
          <p:nvPr/>
        </p:nvSpPr>
        <p:spPr>
          <a:xfrm>
            <a:off x="8019455" y="868799"/>
            <a:ext cx="5785247" cy="381000"/>
          </a:xfrm>
          <a:prstGeom prst="rect">
            <a:avLst/>
          </a:prstGeom>
          <a:noFill/>
          <a:ln/>
        </p:spPr>
        <p:txBody>
          <a:bodyPr wrap="none" rtlCol="0" anchor="t"/>
          <a:lstStyle/>
          <a:p>
            <a:pPr marL="0" indent="0">
              <a:lnSpc>
                <a:spcPts val="2999"/>
              </a:lnSpc>
              <a:buNone/>
            </a:pPr>
            <a:r>
              <a:rPr lang="en-US" sz="1875" dirty="0">
                <a:solidFill>
                  <a:srgbClr val="DCD7E5"/>
                </a:solidFill>
                <a:latin typeface="Heebo" pitchFamily="34" charset="0"/>
                <a:ea typeface="Heebo" pitchFamily="34" charset="-122"/>
                <a:cs typeface="Heebo" pitchFamily="34" charset="-120"/>
              </a:rPr>
              <a:t>Output: The most frequent value used is 0.</a:t>
            </a:r>
            <a:endParaRPr lang="en-US" sz="1875" dirty="0"/>
          </a:p>
        </p:txBody>
      </p:sp>
      <p:pic>
        <p:nvPicPr>
          <p:cNvPr id="7" name="Image 2" descr="preencoded.png"/>
          <p:cNvPicPr>
            <a:picLocks noChangeAspect="1"/>
          </p:cNvPicPr>
          <p:nvPr/>
        </p:nvPicPr>
        <p:blipFill>
          <a:blip r:embed="rId5"/>
          <a:stretch>
            <a:fillRect/>
          </a:stretch>
        </p:blipFill>
        <p:spPr>
          <a:xfrm>
            <a:off x="8019455" y="1517571"/>
            <a:ext cx="5785247" cy="60488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82608"/>
          </a:xfrm>
          <a:prstGeom prst="rect">
            <a:avLst/>
          </a:prstGeom>
          <a:solidFill>
            <a:srgbClr val="0D0A2C">
              <a:alpha val="75000"/>
            </a:srgbClr>
          </a:solidFill>
          <a:ln/>
        </p:spPr>
      </p:sp>
      <p:sp>
        <p:nvSpPr>
          <p:cNvPr id="4" name="Text 1"/>
          <p:cNvSpPr/>
          <p:nvPr/>
        </p:nvSpPr>
        <p:spPr>
          <a:xfrm>
            <a:off x="1583174" y="682466"/>
            <a:ext cx="3368754" cy="563404"/>
          </a:xfrm>
          <a:prstGeom prst="rect">
            <a:avLst/>
          </a:prstGeom>
          <a:noFill/>
          <a:ln/>
        </p:spPr>
        <p:txBody>
          <a:bodyPr wrap="square" rtlCol="0" anchor="t"/>
          <a:lstStyle/>
          <a:p>
            <a:pPr marL="342900" indent="-342900" algn="l">
              <a:lnSpc>
                <a:spcPts val="2219"/>
              </a:lnSpc>
              <a:buSzPct val="100000"/>
              <a:buChar char="•"/>
            </a:pPr>
            <a:r>
              <a:rPr lang="en-US" sz="1387" dirty="0">
                <a:solidFill>
                  <a:srgbClr val="DCD7E5"/>
                </a:solidFill>
                <a:latin typeface="Heebo" pitchFamily="34" charset="0"/>
                <a:ea typeface="Heebo" pitchFamily="34" charset="-122"/>
                <a:cs typeface="Heebo" pitchFamily="34" charset="-120"/>
              </a:rPr>
              <a:t>Minimum values for confirmed, deaths, recovered per year</a:t>
            </a:r>
            <a:endParaRPr lang="en-US" sz="1387" dirty="0"/>
          </a:p>
        </p:txBody>
      </p:sp>
      <p:pic>
        <p:nvPicPr>
          <p:cNvPr id="5" name="Image 1" descr="preencoded.png"/>
          <p:cNvPicPr>
            <a:picLocks noChangeAspect="1"/>
          </p:cNvPicPr>
          <p:nvPr/>
        </p:nvPicPr>
        <p:blipFill>
          <a:blip r:embed="rId4"/>
          <a:stretch>
            <a:fillRect/>
          </a:stretch>
        </p:blipFill>
        <p:spPr>
          <a:xfrm>
            <a:off x="1301472" y="1493520"/>
            <a:ext cx="3650456" cy="1474827"/>
          </a:xfrm>
          <a:prstGeom prst="rect">
            <a:avLst/>
          </a:prstGeom>
        </p:spPr>
      </p:pic>
      <p:sp>
        <p:nvSpPr>
          <p:cNvPr id="6" name="Text 2"/>
          <p:cNvSpPr/>
          <p:nvPr/>
        </p:nvSpPr>
        <p:spPr>
          <a:xfrm>
            <a:off x="1301472" y="3215997"/>
            <a:ext cx="3650456" cy="352187"/>
          </a:xfrm>
          <a:prstGeom prst="rect">
            <a:avLst/>
          </a:prstGeom>
          <a:noFill/>
          <a:ln/>
        </p:spPr>
        <p:txBody>
          <a:bodyPr wrap="none" rtlCol="0" anchor="t"/>
          <a:lstStyle/>
          <a:p>
            <a:pPr marL="0" indent="0">
              <a:lnSpc>
                <a:spcPts val="2774"/>
              </a:lnSpc>
              <a:buNone/>
            </a:pPr>
            <a:r>
              <a:rPr lang="en-US" sz="1734" dirty="0">
                <a:solidFill>
                  <a:srgbClr val="DCD7E5"/>
                </a:solidFill>
                <a:latin typeface="Heebo" pitchFamily="34" charset="0"/>
                <a:ea typeface="Heebo" pitchFamily="34" charset="-122"/>
                <a:cs typeface="Heebo" pitchFamily="34" charset="-120"/>
              </a:rPr>
              <a:t>Output: 0</a:t>
            </a:r>
            <a:endParaRPr lang="en-US" sz="1734" dirty="0"/>
          </a:p>
        </p:txBody>
      </p:sp>
      <p:sp>
        <p:nvSpPr>
          <p:cNvPr id="7" name="Text 3"/>
          <p:cNvSpPr/>
          <p:nvPr/>
        </p:nvSpPr>
        <p:spPr>
          <a:xfrm>
            <a:off x="5778460" y="682466"/>
            <a:ext cx="3368754" cy="563404"/>
          </a:xfrm>
          <a:prstGeom prst="rect">
            <a:avLst/>
          </a:prstGeom>
          <a:noFill/>
          <a:ln/>
        </p:spPr>
        <p:txBody>
          <a:bodyPr wrap="square" rtlCol="0" anchor="t"/>
          <a:lstStyle/>
          <a:p>
            <a:pPr marL="342900" indent="-342900" algn="l">
              <a:lnSpc>
                <a:spcPts val="2219"/>
              </a:lnSpc>
              <a:buSzPct val="100000"/>
              <a:buChar char="•"/>
            </a:pPr>
            <a:r>
              <a:rPr lang="en-US" sz="1387" dirty="0">
                <a:solidFill>
                  <a:srgbClr val="DCD7E5"/>
                </a:solidFill>
                <a:latin typeface="Heebo" pitchFamily="34" charset="0"/>
                <a:ea typeface="Heebo" pitchFamily="34" charset="-122"/>
                <a:cs typeface="Heebo" pitchFamily="34" charset="-120"/>
              </a:rPr>
              <a:t>Maximum values of confirmed, deaths, recovered per year</a:t>
            </a:r>
            <a:endParaRPr lang="en-US" sz="1387" dirty="0"/>
          </a:p>
        </p:txBody>
      </p:sp>
      <p:pic>
        <p:nvPicPr>
          <p:cNvPr id="8" name="Image 2" descr="preencoded.png"/>
          <p:cNvPicPr>
            <a:picLocks noChangeAspect="1"/>
          </p:cNvPicPr>
          <p:nvPr/>
        </p:nvPicPr>
        <p:blipFill>
          <a:blip r:embed="rId5"/>
          <a:stretch>
            <a:fillRect/>
          </a:stretch>
        </p:blipFill>
        <p:spPr>
          <a:xfrm>
            <a:off x="5496758" y="1493520"/>
            <a:ext cx="3650456" cy="1443871"/>
          </a:xfrm>
          <a:prstGeom prst="rect">
            <a:avLst/>
          </a:prstGeom>
        </p:spPr>
      </p:pic>
      <p:sp>
        <p:nvSpPr>
          <p:cNvPr id="9" name="Text 4"/>
          <p:cNvSpPr/>
          <p:nvPr/>
        </p:nvSpPr>
        <p:spPr>
          <a:xfrm>
            <a:off x="5496758" y="3185041"/>
            <a:ext cx="3650456" cy="352187"/>
          </a:xfrm>
          <a:prstGeom prst="rect">
            <a:avLst/>
          </a:prstGeom>
          <a:noFill/>
          <a:ln/>
        </p:spPr>
        <p:txBody>
          <a:bodyPr wrap="none" rtlCol="0" anchor="t"/>
          <a:lstStyle/>
          <a:p>
            <a:pPr marL="0" indent="0">
              <a:lnSpc>
                <a:spcPts val="2774"/>
              </a:lnSpc>
              <a:buNone/>
            </a:pPr>
            <a:r>
              <a:rPr lang="en-US" sz="1734" dirty="0">
                <a:solidFill>
                  <a:srgbClr val="DCD7E5"/>
                </a:solidFill>
                <a:latin typeface="Heebo" pitchFamily="34" charset="0"/>
                <a:ea typeface="Heebo" pitchFamily="34" charset="-122"/>
                <a:cs typeface="Heebo" pitchFamily="34" charset="-120"/>
              </a:rPr>
              <a:t>Output: </a:t>
            </a:r>
            <a:endParaRPr lang="en-US" sz="1734" dirty="0"/>
          </a:p>
        </p:txBody>
      </p:sp>
      <p:pic>
        <p:nvPicPr>
          <p:cNvPr id="10" name="Image 3" descr="preencoded.png"/>
          <p:cNvPicPr>
            <a:picLocks noChangeAspect="1"/>
          </p:cNvPicPr>
          <p:nvPr/>
        </p:nvPicPr>
        <p:blipFill>
          <a:blip r:embed="rId6"/>
          <a:stretch>
            <a:fillRect/>
          </a:stretch>
        </p:blipFill>
        <p:spPr>
          <a:xfrm>
            <a:off x="5496758" y="3784878"/>
            <a:ext cx="3650456" cy="709493"/>
          </a:xfrm>
          <a:prstGeom prst="rect">
            <a:avLst/>
          </a:prstGeom>
        </p:spPr>
      </p:pic>
      <p:sp>
        <p:nvSpPr>
          <p:cNvPr id="11" name="Text 5"/>
          <p:cNvSpPr/>
          <p:nvPr/>
        </p:nvSpPr>
        <p:spPr>
          <a:xfrm>
            <a:off x="9973747" y="682466"/>
            <a:ext cx="3368754" cy="563404"/>
          </a:xfrm>
          <a:prstGeom prst="rect">
            <a:avLst/>
          </a:prstGeom>
          <a:noFill/>
          <a:ln/>
        </p:spPr>
        <p:txBody>
          <a:bodyPr wrap="square" rtlCol="0" anchor="t"/>
          <a:lstStyle/>
          <a:p>
            <a:pPr marL="342900" indent="-342900" algn="l">
              <a:lnSpc>
                <a:spcPts val="2219"/>
              </a:lnSpc>
              <a:buSzPct val="100000"/>
              <a:buChar char="•"/>
            </a:pPr>
            <a:r>
              <a:rPr lang="en-US" sz="1387" dirty="0">
                <a:solidFill>
                  <a:srgbClr val="DCD7E5"/>
                </a:solidFill>
                <a:latin typeface="Heebo" pitchFamily="34" charset="0"/>
                <a:ea typeface="Heebo" pitchFamily="34" charset="-122"/>
                <a:cs typeface="Heebo" pitchFamily="34" charset="-120"/>
              </a:rPr>
              <a:t>The total number of case of confirmed, deaths, recovered each month.</a:t>
            </a:r>
            <a:endParaRPr lang="en-US" sz="1387" dirty="0"/>
          </a:p>
        </p:txBody>
      </p:sp>
      <p:pic>
        <p:nvPicPr>
          <p:cNvPr id="12" name="Image 4" descr="preencoded.png"/>
          <p:cNvPicPr>
            <a:picLocks noChangeAspect="1"/>
          </p:cNvPicPr>
          <p:nvPr/>
        </p:nvPicPr>
        <p:blipFill>
          <a:blip r:embed="rId7"/>
          <a:stretch>
            <a:fillRect/>
          </a:stretch>
        </p:blipFill>
        <p:spPr>
          <a:xfrm>
            <a:off x="9692045" y="1493520"/>
            <a:ext cx="3650456" cy="2073116"/>
          </a:xfrm>
          <a:prstGeom prst="rect">
            <a:avLst/>
          </a:prstGeom>
        </p:spPr>
      </p:pic>
      <p:sp>
        <p:nvSpPr>
          <p:cNvPr id="13" name="Text 6"/>
          <p:cNvSpPr/>
          <p:nvPr/>
        </p:nvSpPr>
        <p:spPr>
          <a:xfrm>
            <a:off x="9692045" y="3814286"/>
            <a:ext cx="3650456" cy="352187"/>
          </a:xfrm>
          <a:prstGeom prst="rect">
            <a:avLst/>
          </a:prstGeom>
          <a:noFill/>
          <a:ln/>
        </p:spPr>
        <p:txBody>
          <a:bodyPr wrap="none" rtlCol="0" anchor="t"/>
          <a:lstStyle/>
          <a:p>
            <a:pPr marL="0" indent="0">
              <a:lnSpc>
                <a:spcPts val="2774"/>
              </a:lnSpc>
              <a:buNone/>
            </a:pPr>
            <a:r>
              <a:rPr lang="en-US" sz="1734" dirty="0">
                <a:solidFill>
                  <a:srgbClr val="DCD7E5"/>
                </a:solidFill>
                <a:latin typeface="Heebo" pitchFamily="34" charset="0"/>
                <a:ea typeface="Heebo" pitchFamily="34" charset="-122"/>
                <a:cs typeface="Heebo" pitchFamily="34" charset="-120"/>
              </a:rPr>
              <a:t>Output:</a:t>
            </a:r>
            <a:endParaRPr lang="en-US" sz="1734" dirty="0"/>
          </a:p>
        </p:txBody>
      </p:sp>
      <p:pic>
        <p:nvPicPr>
          <p:cNvPr id="14" name="Image 5" descr="preencoded.png"/>
          <p:cNvPicPr>
            <a:picLocks noChangeAspect="1"/>
          </p:cNvPicPr>
          <p:nvPr/>
        </p:nvPicPr>
        <p:blipFill>
          <a:blip r:embed="rId8"/>
          <a:stretch>
            <a:fillRect/>
          </a:stretch>
        </p:blipFill>
        <p:spPr>
          <a:xfrm>
            <a:off x="9692045" y="4414123"/>
            <a:ext cx="3650456" cy="32154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179909" y="1614607"/>
            <a:ext cx="3582948" cy="947976"/>
          </a:xfrm>
          <a:prstGeom prst="rect">
            <a:avLst/>
          </a:prstGeom>
          <a:noFill/>
          <a:ln/>
        </p:spPr>
        <p:txBody>
          <a:bodyPr wrap="square" rtlCol="0" anchor="t"/>
          <a:lstStyle/>
          <a:p>
            <a:pPr marL="342900" indent="-342900" algn="l">
              <a:lnSpc>
                <a:spcPts val="2488"/>
              </a:lnSpc>
              <a:buSzPct val="100000"/>
              <a:buChar char="•"/>
            </a:pPr>
            <a:r>
              <a:rPr lang="en-US" sz="1555" dirty="0">
                <a:solidFill>
                  <a:srgbClr val="DCD7E5"/>
                </a:solidFill>
                <a:latin typeface="Heebo" pitchFamily="34" charset="0"/>
                <a:ea typeface="Heebo" pitchFamily="34" charset="-122"/>
                <a:cs typeface="Heebo" pitchFamily="34" charset="-120"/>
              </a:rPr>
              <a:t>Virus spread out with respect to confirmed case (E.g. total confirmed cases, their average, variance &amp; STDEV )</a:t>
            </a:r>
            <a:endParaRPr lang="en-US" sz="1555" dirty="0"/>
          </a:p>
        </p:txBody>
      </p:sp>
      <p:pic>
        <p:nvPicPr>
          <p:cNvPr id="5" name="Image 1" descr="preencoded.png"/>
          <p:cNvPicPr>
            <a:picLocks noChangeAspect="1"/>
          </p:cNvPicPr>
          <p:nvPr/>
        </p:nvPicPr>
        <p:blipFill>
          <a:blip r:embed="rId4"/>
          <a:stretch>
            <a:fillRect/>
          </a:stretch>
        </p:blipFill>
        <p:spPr>
          <a:xfrm>
            <a:off x="864037" y="2840236"/>
            <a:ext cx="3898821" cy="1569720"/>
          </a:xfrm>
          <a:prstGeom prst="rect">
            <a:avLst/>
          </a:prstGeom>
        </p:spPr>
      </p:pic>
      <p:sp>
        <p:nvSpPr>
          <p:cNvPr id="6" name="Text 2"/>
          <p:cNvSpPr/>
          <p:nvPr/>
        </p:nvSpPr>
        <p:spPr>
          <a:xfrm>
            <a:off x="864037" y="4687610"/>
            <a:ext cx="3898821"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Output: </a:t>
            </a:r>
            <a:endParaRPr lang="en-US" sz="1944" dirty="0"/>
          </a:p>
        </p:txBody>
      </p:sp>
      <p:pic>
        <p:nvPicPr>
          <p:cNvPr id="7" name="Image 2" descr="preencoded.png"/>
          <p:cNvPicPr>
            <a:picLocks noChangeAspect="1"/>
          </p:cNvPicPr>
          <p:nvPr/>
        </p:nvPicPr>
        <p:blipFill>
          <a:blip r:embed="rId5"/>
          <a:stretch>
            <a:fillRect/>
          </a:stretch>
        </p:blipFill>
        <p:spPr>
          <a:xfrm>
            <a:off x="864037" y="5360313"/>
            <a:ext cx="3898821" cy="446008"/>
          </a:xfrm>
          <a:prstGeom prst="rect">
            <a:avLst/>
          </a:prstGeom>
        </p:spPr>
      </p:pic>
      <p:sp>
        <p:nvSpPr>
          <p:cNvPr id="8" name="Text 3"/>
          <p:cNvSpPr/>
          <p:nvPr/>
        </p:nvSpPr>
        <p:spPr>
          <a:xfrm>
            <a:off x="864037" y="6083975"/>
            <a:ext cx="3898821" cy="395049"/>
          </a:xfrm>
          <a:prstGeom prst="rect">
            <a:avLst/>
          </a:prstGeom>
          <a:noFill/>
          <a:ln/>
        </p:spPr>
        <p:txBody>
          <a:bodyPr wrap="none" rtlCol="0" anchor="t"/>
          <a:lstStyle/>
          <a:p>
            <a:pPr marL="0" indent="0">
              <a:lnSpc>
                <a:spcPts val="3110"/>
              </a:lnSpc>
              <a:buNone/>
            </a:pPr>
            <a:endParaRPr lang="en-US" sz="1944" dirty="0"/>
          </a:p>
        </p:txBody>
      </p:sp>
      <p:sp>
        <p:nvSpPr>
          <p:cNvPr id="9" name="Text 4"/>
          <p:cNvSpPr/>
          <p:nvPr/>
        </p:nvSpPr>
        <p:spPr>
          <a:xfrm>
            <a:off x="5688568" y="1614607"/>
            <a:ext cx="3582948" cy="947976"/>
          </a:xfrm>
          <a:prstGeom prst="rect">
            <a:avLst/>
          </a:prstGeom>
          <a:noFill/>
          <a:ln/>
        </p:spPr>
        <p:txBody>
          <a:bodyPr wrap="square" rtlCol="0" anchor="t"/>
          <a:lstStyle/>
          <a:p>
            <a:pPr marL="342900" indent="-342900" algn="l">
              <a:lnSpc>
                <a:spcPts val="2488"/>
              </a:lnSpc>
              <a:buSzPct val="100000"/>
              <a:buChar char="•"/>
            </a:pPr>
            <a:r>
              <a:rPr lang="en-US" sz="1555" dirty="0">
                <a:solidFill>
                  <a:srgbClr val="DCD7E5"/>
                </a:solidFill>
                <a:latin typeface="Heebo" pitchFamily="34" charset="0"/>
                <a:ea typeface="Heebo" pitchFamily="34" charset="-122"/>
                <a:cs typeface="Heebo" pitchFamily="34" charset="-120"/>
              </a:rPr>
              <a:t>Corona virus spread out with respect to death case per month  (E.g.. total deaths cases, their average, variance &amp; STDEV )</a:t>
            </a:r>
            <a:endParaRPr lang="en-US" sz="1555" dirty="0"/>
          </a:p>
        </p:txBody>
      </p:sp>
      <p:pic>
        <p:nvPicPr>
          <p:cNvPr id="10" name="Image 3" descr="preencoded.png"/>
          <p:cNvPicPr>
            <a:picLocks noChangeAspect="1"/>
          </p:cNvPicPr>
          <p:nvPr/>
        </p:nvPicPr>
        <p:blipFill>
          <a:blip r:embed="rId6"/>
          <a:stretch>
            <a:fillRect/>
          </a:stretch>
        </p:blipFill>
        <p:spPr>
          <a:xfrm>
            <a:off x="5372695" y="2840236"/>
            <a:ext cx="3898821" cy="1544241"/>
          </a:xfrm>
          <a:prstGeom prst="rect">
            <a:avLst/>
          </a:prstGeom>
        </p:spPr>
      </p:pic>
      <p:sp>
        <p:nvSpPr>
          <p:cNvPr id="11" name="Text 5"/>
          <p:cNvSpPr/>
          <p:nvPr/>
        </p:nvSpPr>
        <p:spPr>
          <a:xfrm>
            <a:off x="5372695" y="4662130"/>
            <a:ext cx="3898821"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Output: </a:t>
            </a:r>
            <a:endParaRPr lang="en-US" sz="1944" dirty="0"/>
          </a:p>
        </p:txBody>
      </p:sp>
      <p:pic>
        <p:nvPicPr>
          <p:cNvPr id="12" name="Image 4" descr="preencoded.png"/>
          <p:cNvPicPr>
            <a:picLocks noChangeAspect="1"/>
          </p:cNvPicPr>
          <p:nvPr/>
        </p:nvPicPr>
        <p:blipFill>
          <a:blip r:embed="rId7"/>
          <a:stretch>
            <a:fillRect/>
          </a:stretch>
        </p:blipFill>
        <p:spPr>
          <a:xfrm>
            <a:off x="5372695" y="5334833"/>
            <a:ext cx="3898821" cy="526256"/>
          </a:xfrm>
          <a:prstGeom prst="rect">
            <a:avLst/>
          </a:prstGeom>
        </p:spPr>
      </p:pic>
      <p:sp>
        <p:nvSpPr>
          <p:cNvPr id="13" name="Text 6"/>
          <p:cNvSpPr/>
          <p:nvPr/>
        </p:nvSpPr>
        <p:spPr>
          <a:xfrm>
            <a:off x="10197227" y="1614607"/>
            <a:ext cx="3582948" cy="947976"/>
          </a:xfrm>
          <a:prstGeom prst="rect">
            <a:avLst/>
          </a:prstGeom>
          <a:noFill/>
          <a:ln/>
        </p:spPr>
        <p:txBody>
          <a:bodyPr wrap="square" rtlCol="0" anchor="t"/>
          <a:lstStyle/>
          <a:p>
            <a:pPr marL="342900" indent="-342900" algn="l">
              <a:lnSpc>
                <a:spcPts val="2488"/>
              </a:lnSpc>
              <a:buSzPct val="100000"/>
              <a:buChar char="•"/>
            </a:pPr>
            <a:r>
              <a:rPr lang="en-US" sz="1555" dirty="0">
                <a:solidFill>
                  <a:srgbClr val="DCD7E5"/>
                </a:solidFill>
                <a:latin typeface="Heebo" pitchFamily="34" charset="0"/>
                <a:ea typeface="Heebo" pitchFamily="34" charset="-122"/>
                <a:cs typeface="Heebo" pitchFamily="34" charset="-120"/>
              </a:rPr>
              <a:t>Corona virus spread out with respect to recovered case (E.g. total recovered cases, their average, variance &amp; STDEV )</a:t>
            </a:r>
            <a:endParaRPr lang="en-US" sz="1555" dirty="0"/>
          </a:p>
        </p:txBody>
      </p:sp>
      <p:pic>
        <p:nvPicPr>
          <p:cNvPr id="14" name="Image 5" descr="preencoded.png"/>
          <p:cNvPicPr>
            <a:picLocks noChangeAspect="1"/>
          </p:cNvPicPr>
          <p:nvPr/>
        </p:nvPicPr>
        <p:blipFill>
          <a:blip r:embed="rId8"/>
          <a:stretch>
            <a:fillRect/>
          </a:stretch>
        </p:blipFill>
        <p:spPr>
          <a:xfrm>
            <a:off x="9881354" y="2840236"/>
            <a:ext cx="3898821" cy="1449229"/>
          </a:xfrm>
          <a:prstGeom prst="rect">
            <a:avLst/>
          </a:prstGeom>
        </p:spPr>
      </p:pic>
      <p:sp>
        <p:nvSpPr>
          <p:cNvPr id="15" name="Text 7"/>
          <p:cNvSpPr/>
          <p:nvPr/>
        </p:nvSpPr>
        <p:spPr>
          <a:xfrm>
            <a:off x="9881354" y="4567118"/>
            <a:ext cx="3898821"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Output:</a:t>
            </a:r>
            <a:endParaRPr lang="en-US" sz="1944" dirty="0"/>
          </a:p>
        </p:txBody>
      </p:sp>
      <p:pic>
        <p:nvPicPr>
          <p:cNvPr id="16" name="Image 6" descr="preencoded.png"/>
          <p:cNvPicPr>
            <a:picLocks noChangeAspect="1"/>
          </p:cNvPicPr>
          <p:nvPr/>
        </p:nvPicPr>
        <p:blipFill>
          <a:blip r:embed="rId9"/>
          <a:stretch>
            <a:fillRect/>
          </a:stretch>
        </p:blipFill>
        <p:spPr>
          <a:xfrm>
            <a:off x="9881354" y="5239822"/>
            <a:ext cx="3511272" cy="4079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179909" y="1584246"/>
            <a:ext cx="3582948" cy="631984"/>
          </a:xfrm>
          <a:prstGeom prst="rect">
            <a:avLst/>
          </a:prstGeom>
          <a:noFill/>
          <a:ln/>
        </p:spPr>
        <p:txBody>
          <a:bodyPr wrap="square" rtlCol="0" anchor="t"/>
          <a:lstStyle/>
          <a:p>
            <a:pPr marL="342900" indent="-342900" algn="l">
              <a:lnSpc>
                <a:spcPts val="2488"/>
              </a:lnSpc>
              <a:buSzPct val="100000"/>
              <a:buChar char="•"/>
            </a:pPr>
            <a:r>
              <a:rPr lang="en-US" sz="1555" dirty="0">
                <a:solidFill>
                  <a:srgbClr val="DCD7E5"/>
                </a:solidFill>
                <a:latin typeface="Heebo" pitchFamily="34" charset="0"/>
                <a:ea typeface="Heebo" pitchFamily="34" charset="-122"/>
                <a:cs typeface="Heebo" pitchFamily="34" charset="-120"/>
              </a:rPr>
              <a:t>For Country having highest number of the Confirmed case</a:t>
            </a:r>
            <a:endParaRPr lang="en-US" sz="1555" dirty="0"/>
          </a:p>
        </p:txBody>
      </p:sp>
      <p:pic>
        <p:nvPicPr>
          <p:cNvPr id="5" name="Image 1" descr="preencoded.png"/>
          <p:cNvPicPr>
            <a:picLocks noChangeAspect="1"/>
          </p:cNvPicPr>
          <p:nvPr/>
        </p:nvPicPr>
        <p:blipFill>
          <a:blip r:embed="rId4"/>
          <a:stretch>
            <a:fillRect/>
          </a:stretch>
        </p:blipFill>
        <p:spPr>
          <a:xfrm>
            <a:off x="864037" y="2493883"/>
            <a:ext cx="3898821" cy="950357"/>
          </a:xfrm>
          <a:prstGeom prst="rect">
            <a:avLst/>
          </a:prstGeom>
        </p:spPr>
      </p:pic>
      <p:sp>
        <p:nvSpPr>
          <p:cNvPr id="6" name="Text 2"/>
          <p:cNvSpPr/>
          <p:nvPr/>
        </p:nvSpPr>
        <p:spPr>
          <a:xfrm>
            <a:off x="864037" y="3721894"/>
            <a:ext cx="3898821"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Output: </a:t>
            </a:r>
            <a:endParaRPr lang="en-US" sz="1944" dirty="0"/>
          </a:p>
        </p:txBody>
      </p:sp>
      <p:pic>
        <p:nvPicPr>
          <p:cNvPr id="7" name="Image 2" descr="preencoded.png"/>
          <p:cNvPicPr>
            <a:picLocks noChangeAspect="1"/>
          </p:cNvPicPr>
          <p:nvPr/>
        </p:nvPicPr>
        <p:blipFill>
          <a:blip r:embed="rId5"/>
          <a:stretch>
            <a:fillRect/>
          </a:stretch>
        </p:blipFill>
        <p:spPr>
          <a:xfrm>
            <a:off x="864037" y="4394597"/>
            <a:ext cx="3898821" cy="812244"/>
          </a:xfrm>
          <a:prstGeom prst="rect">
            <a:avLst/>
          </a:prstGeom>
        </p:spPr>
      </p:pic>
      <p:sp>
        <p:nvSpPr>
          <p:cNvPr id="8" name="Text 3"/>
          <p:cNvSpPr/>
          <p:nvPr/>
        </p:nvSpPr>
        <p:spPr>
          <a:xfrm>
            <a:off x="864037" y="5484495"/>
            <a:ext cx="3898821" cy="395049"/>
          </a:xfrm>
          <a:prstGeom prst="rect">
            <a:avLst/>
          </a:prstGeom>
          <a:noFill/>
          <a:ln/>
        </p:spPr>
        <p:txBody>
          <a:bodyPr wrap="none" rtlCol="0" anchor="t"/>
          <a:lstStyle/>
          <a:p>
            <a:pPr marL="0" indent="0">
              <a:lnSpc>
                <a:spcPts val="3110"/>
              </a:lnSpc>
              <a:buNone/>
            </a:pPr>
            <a:endParaRPr lang="en-US" sz="1944" dirty="0"/>
          </a:p>
        </p:txBody>
      </p:sp>
      <p:sp>
        <p:nvSpPr>
          <p:cNvPr id="9" name="Text 4"/>
          <p:cNvSpPr/>
          <p:nvPr/>
        </p:nvSpPr>
        <p:spPr>
          <a:xfrm>
            <a:off x="5688568" y="1584246"/>
            <a:ext cx="3582948" cy="631984"/>
          </a:xfrm>
          <a:prstGeom prst="rect">
            <a:avLst/>
          </a:prstGeom>
          <a:noFill/>
          <a:ln/>
        </p:spPr>
        <p:txBody>
          <a:bodyPr wrap="square" rtlCol="0" anchor="t"/>
          <a:lstStyle/>
          <a:p>
            <a:pPr marL="342900" indent="-342900" algn="l">
              <a:lnSpc>
                <a:spcPts val="2488"/>
              </a:lnSpc>
              <a:buSzPct val="100000"/>
              <a:buChar char="•"/>
            </a:pPr>
            <a:r>
              <a:rPr lang="en-US" sz="1555" dirty="0">
                <a:solidFill>
                  <a:srgbClr val="DCD7E5"/>
                </a:solidFill>
                <a:latin typeface="Heebo" pitchFamily="34" charset="0"/>
                <a:ea typeface="Heebo" pitchFamily="34" charset="-122"/>
                <a:cs typeface="Heebo" pitchFamily="34" charset="-120"/>
              </a:rPr>
              <a:t>For Country having lowest number of the death case</a:t>
            </a:r>
            <a:endParaRPr lang="en-US" sz="1555" dirty="0"/>
          </a:p>
        </p:txBody>
      </p:sp>
      <p:pic>
        <p:nvPicPr>
          <p:cNvPr id="10" name="Image 3" descr="preencoded.png"/>
          <p:cNvPicPr>
            <a:picLocks noChangeAspect="1"/>
          </p:cNvPicPr>
          <p:nvPr/>
        </p:nvPicPr>
        <p:blipFill>
          <a:blip r:embed="rId6"/>
          <a:stretch>
            <a:fillRect/>
          </a:stretch>
        </p:blipFill>
        <p:spPr>
          <a:xfrm>
            <a:off x="5372695" y="2493883"/>
            <a:ext cx="3898821" cy="1057989"/>
          </a:xfrm>
          <a:prstGeom prst="rect">
            <a:avLst/>
          </a:prstGeom>
        </p:spPr>
      </p:pic>
      <p:sp>
        <p:nvSpPr>
          <p:cNvPr id="11" name="Text 5"/>
          <p:cNvSpPr/>
          <p:nvPr/>
        </p:nvSpPr>
        <p:spPr>
          <a:xfrm>
            <a:off x="5372695" y="3829526"/>
            <a:ext cx="3898821"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Output: </a:t>
            </a:r>
            <a:endParaRPr lang="en-US" sz="1944" dirty="0"/>
          </a:p>
        </p:txBody>
      </p:sp>
      <p:pic>
        <p:nvPicPr>
          <p:cNvPr id="12" name="Image 4" descr="preencoded.png"/>
          <p:cNvPicPr>
            <a:picLocks noChangeAspect="1"/>
          </p:cNvPicPr>
          <p:nvPr/>
        </p:nvPicPr>
        <p:blipFill>
          <a:blip r:embed="rId7"/>
          <a:stretch>
            <a:fillRect/>
          </a:stretch>
        </p:blipFill>
        <p:spPr>
          <a:xfrm>
            <a:off x="5372695" y="4502229"/>
            <a:ext cx="3795832" cy="879515"/>
          </a:xfrm>
          <a:prstGeom prst="rect">
            <a:avLst/>
          </a:prstGeom>
        </p:spPr>
      </p:pic>
      <p:sp>
        <p:nvSpPr>
          <p:cNvPr id="13" name="Text 6"/>
          <p:cNvSpPr/>
          <p:nvPr/>
        </p:nvSpPr>
        <p:spPr>
          <a:xfrm>
            <a:off x="10197227" y="1584246"/>
            <a:ext cx="3582948" cy="631984"/>
          </a:xfrm>
          <a:prstGeom prst="rect">
            <a:avLst/>
          </a:prstGeom>
          <a:noFill/>
          <a:ln/>
        </p:spPr>
        <p:txBody>
          <a:bodyPr wrap="square" rtlCol="0" anchor="t"/>
          <a:lstStyle/>
          <a:p>
            <a:pPr marL="342900" indent="-342900" algn="l">
              <a:lnSpc>
                <a:spcPts val="2488"/>
              </a:lnSpc>
              <a:buSzPct val="100000"/>
              <a:buChar char="•"/>
            </a:pPr>
            <a:r>
              <a:rPr lang="en-US" sz="1555" dirty="0">
                <a:solidFill>
                  <a:srgbClr val="DCD7E5"/>
                </a:solidFill>
                <a:latin typeface="Heebo" pitchFamily="34" charset="0"/>
                <a:ea typeface="Heebo" pitchFamily="34" charset="-122"/>
                <a:cs typeface="Heebo" pitchFamily="34" charset="-120"/>
              </a:rPr>
              <a:t>Top 5 countries having highest recovered case</a:t>
            </a:r>
            <a:endParaRPr lang="en-US" sz="1555" dirty="0"/>
          </a:p>
        </p:txBody>
      </p:sp>
      <p:pic>
        <p:nvPicPr>
          <p:cNvPr id="14" name="Image 5" descr="preencoded.png"/>
          <p:cNvPicPr>
            <a:picLocks noChangeAspect="1"/>
          </p:cNvPicPr>
          <p:nvPr/>
        </p:nvPicPr>
        <p:blipFill>
          <a:blip r:embed="rId8"/>
          <a:stretch>
            <a:fillRect/>
          </a:stretch>
        </p:blipFill>
        <p:spPr>
          <a:xfrm>
            <a:off x="9881354" y="2493883"/>
            <a:ext cx="3898821" cy="935355"/>
          </a:xfrm>
          <a:prstGeom prst="rect">
            <a:avLst/>
          </a:prstGeom>
        </p:spPr>
      </p:pic>
      <p:sp>
        <p:nvSpPr>
          <p:cNvPr id="15" name="Text 7"/>
          <p:cNvSpPr/>
          <p:nvPr/>
        </p:nvSpPr>
        <p:spPr>
          <a:xfrm>
            <a:off x="9881354" y="3706892"/>
            <a:ext cx="3898821"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Output:</a:t>
            </a:r>
            <a:endParaRPr lang="en-US" sz="1944" dirty="0"/>
          </a:p>
        </p:txBody>
      </p:sp>
      <p:pic>
        <p:nvPicPr>
          <p:cNvPr id="16" name="Image 6" descr="preencoded.png"/>
          <p:cNvPicPr>
            <a:picLocks noChangeAspect="1"/>
          </p:cNvPicPr>
          <p:nvPr/>
        </p:nvPicPr>
        <p:blipFill>
          <a:blip r:embed="rId9"/>
          <a:stretch>
            <a:fillRect/>
          </a:stretch>
        </p:blipFill>
        <p:spPr>
          <a:xfrm>
            <a:off x="9881354" y="4379595"/>
            <a:ext cx="3898821" cy="20744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54512" y="672465"/>
            <a:ext cx="12921377" cy="1525905"/>
          </a:xfrm>
          <a:prstGeom prst="rect">
            <a:avLst/>
          </a:prstGeom>
          <a:noFill/>
          <a:ln/>
        </p:spPr>
        <p:txBody>
          <a:bodyPr wrap="square" rtlCol="0" anchor="t"/>
          <a:lstStyle/>
          <a:p>
            <a:pPr marL="0" indent="0">
              <a:lnSpc>
                <a:spcPts val="6008"/>
              </a:lnSpc>
              <a:buNone/>
            </a:pPr>
            <a:r>
              <a:rPr lang="en-US" sz="4807" dirty="0">
                <a:solidFill>
                  <a:srgbClr val="F2F0F4"/>
                </a:solidFill>
                <a:latin typeface="Montserrat" pitchFamily="34" charset="0"/>
                <a:ea typeface="Montserrat" pitchFamily="34" charset="-122"/>
                <a:cs typeface="Montserrat" pitchFamily="34" charset="-120"/>
              </a:rPr>
              <a:t>Conclusion: Key Insights from COVID-19 Data Analysis</a:t>
            </a:r>
            <a:endParaRPr lang="en-US" sz="4807" dirty="0"/>
          </a:p>
        </p:txBody>
      </p:sp>
      <p:sp>
        <p:nvSpPr>
          <p:cNvPr id="5" name="Text 2"/>
          <p:cNvSpPr/>
          <p:nvPr/>
        </p:nvSpPr>
        <p:spPr>
          <a:xfrm>
            <a:off x="854512" y="2784277"/>
            <a:ext cx="6162913" cy="781288"/>
          </a:xfrm>
          <a:prstGeom prst="rect">
            <a:avLst/>
          </a:prstGeom>
          <a:noFill/>
          <a:ln/>
        </p:spPr>
        <p:txBody>
          <a:bodyPr wrap="square" rtlCol="0" anchor="t"/>
          <a:lstStyle/>
          <a:p>
            <a:pPr marL="0" indent="0">
              <a:lnSpc>
                <a:spcPts val="3076"/>
              </a:lnSpc>
              <a:buNone/>
            </a:pPr>
            <a:r>
              <a:rPr lang="en-US" sz="1923" dirty="0">
                <a:solidFill>
                  <a:srgbClr val="DCD7E5"/>
                </a:solidFill>
                <a:latin typeface="Heebo" pitchFamily="34" charset="0"/>
                <a:ea typeface="Heebo" pitchFamily="34" charset="-122"/>
                <a:cs typeface="Heebo" pitchFamily="34" charset="-120"/>
              </a:rPr>
              <a:t>The COVID-19 data analysis has revealed several key insights:</a:t>
            </a:r>
            <a:endParaRPr lang="en-US" sz="1923" dirty="0"/>
          </a:p>
        </p:txBody>
      </p:sp>
      <p:sp>
        <p:nvSpPr>
          <p:cNvPr id="6" name="Text 3"/>
          <p:cNvSpPr/>
          <p:nvPr/>
        </p:nvSpPr>
        <p:spPr>
          <a:xfrm>
            <a:off x="1245037" y="3785235"/>
            <a:ext cx="5772388" cy="1171932"/>
          </a:xfrm>
          <a:prstGeom prst="rect">
            <a:avLst/>
          </a:prstGeom>
          <a:noFill/>
          <a:ln/>
        </p:spPr>
        <p:txBody>
          <a:bodyPr wrap="square" rtlCol="0" anchor="t"/>
          <a:lstStyle/>
          <a:p>
            <a:pPr marL="342900" indent="-342900" algn="l">
              <a:lnSpc>
                <a:spcPts val="3076"/>
              </a:lnSpc>
              <a:buSzPct val="100000"/>
              <a:buChar char="•"/>
            </a:pPr>
            <a:r>
              <a:rPr lang="en-US" sz="1923" dirty="0">
                <a:solidFill>
                  <a:srgbClr val="DCD7E5"/>
                </a:solidFill>
                <a:latin typeface="Heebo" pitchFamily="34" charset="0"/>
                <a:ea typeface="Heebo" pitchFamily="34" charset="-122"/>
                <a:cs typeface="Heebo" pitchFamily="34" charset="-120"/>
              </a:rPr>
              <a:t>The virus had a significant impact on confirmed cases, deaths, and recoveries, with clear monthly trends and variations across countries.</a:t>
            </a:r>
            <a:endParaRPr lang="en-US" sz="1923" dirty="0"/>
          </a:p>
        </p:txBody>
      </p:sp>
      <p:sp>
        <p:nvSpPr>
          <p:cNvPr id="7" name="Text 4"/>
          <p:cNvSpPr/>
          <p:nvPr/>
        </p:nvSpPr>
        <p:spPr>
          <a:xfrm>
            <a:off x="1245037" y="5042535"/>
            <a:ext cx="5772388" cy="1171932"/>
          </a:xfrm>
          <a:prstGeom prst="rect">
            <a:avLst/>
          </a:prstGeom>
          <a:noFill/>
          <a:ln/>
        </p:spPr>
        <p:txBody>
          <a:bodyPr wrap="square" rtlCol="0" anchor="t"/>
          <a:lstStyle/>
          <a:p>
            <a:pPr marL="342900" indent="-342900" algn="l">
              <a:lnSpc>
                <a:spcPts val="3076"/>
              </a:lnSpc>
              <a:buSzPct val="100000"/>
              <a:buChar char="•"/>
            </a:pPr>
            <a:r>
              <a:rPr lang="en-US" sz="1923" dirty="0">
                <a:solidFill>
                  <a:srgbClr val="DCD7E5"/>
                </a:solidFill>
                <a:latin typeface="Heebo" pitchFamily="34" charset="0"/>
                <a:ea typeface="Heebo" pitchFamily="34" charset="-122"/>
                <a:cs typeface="Heebo" pitchFamily="34" charset="-120"/>
              </a:rPr>
              <a:t>The country with the highest confirmed cases had a concerning spike, while the country with the lowest death rate fared better.</a:t>
            </a:r>
            <a:endParaRPr lang="en-US" sz="1923" dirty="0"/>
          </a:p>
        </p:txBody>
      </p:sp>
      <p:sp>
        <p:nvSpPr>
          <p:cNvPr id="8" name="Text 5"/>
          <p:cNvSpPr/>
          <p:nvPr/>
        </p:nvSpPr>
        <p:spPr>
          <a:xfrm>
            <a:off x="1245037" y="6299835"/>
            <a:ext cx="5772388" cy="1171932"/>
          </a:xfrm>
          <a:prstGeom prst="rect">
            <a:avLst/>
          </a:prstGeom>
          <a:noFill/>
          <a:ln/>
        </p:spPr>
        <p:txBody>
          <a:bodyPr wrap="square" rtlCol="0" anchor="t"/>
          <a:lstStyle/>
          <a:p>
            <a:pPr marL="342900" indent="-342900" algn="l">
              <a:lnSpc>
                <a:spcPts val="3076"/>
              </a:lnSpc>
              <a:buSzPct val="100000"/>
              <a:buChar char="•"/>
            </a:pPr>
            <a:r>
              <a:rPr lang="en-US" sz="1923" dirty="0">
                <a:solidFill>
                  <a:srgbClr val="DCD7E5"/>
                </a:solidFill>
                <a:latin typeface="Heebo" pitchFamily="34" charset="0"/>
                <a:ea typeface="Heebo" pitchFamily="34" charset="-122"/>
                <a:cs typeface="Heebo" pitchFamily="34" charset="-120"/>
              </a:rPr>
              <a:t>Top countries with the highest recoveries demonstrated effective response and treatment efforts.</a:t>
            </a:r>
            <a:endParaRPr lang="en-US" sz="1923" dirty="0"/>
          </a:p>
        </p:txBody>
      </p:sp>
      <p:pic>
        <p:nvPicPr>
          <p:cNvPr id="9" name="Image 1" descr="preencoded.png"/>
          <p:cNvPicPr>
            <a:picLocks noChangeAspect="1"/>
          </p:cNvPicPr>
          <p:nvPr/>
        </p:nvPicPr>
        <p:blipFill>
          <a:blip r:embed="rId4"/>
          <a:stretch>
            <a:fillRect/>
          </a:stretch>
        </p:blipFill>
        <p:spPr>
          <a:xfrm>
            <a:off x="7620595" y="2839283"/>
            <a:ext cx="6162913" cy="42167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173724"/>
            <a:ext cx="7415927" cy="1234202"/>
          </a:xfrm>
          <a:prstGeom prst="rect">
            <a:avLst/>
          </a:prstGeom>
          <a:noFill/>
          <a:ln/>
        </p:spPr>
        <p:txBody>
          <a:bodyPr wrap="square" rtlCol="0" anchor="t"/>
          <a:lstStyle/>
          <a:p>
            <a:pPr marL="0" indent="0">
              <a:lnSpc>
                <a:spcPts val="4860"/>
              </a:lnSpc>
              <a:buNone/>
            </a:pPr>
            <a:r>
              <a:rPr lang="en-US" sz="3888" b="1" dirty="0">
                <a:solidFill>
                  <a:srgbClr val="F2F0F4"/>
                </a:solidFill>
                <a:latin typeface="Montserrat" pitchFamily="34" charset="0"/>
                <a:ea typeface="Montserrat" pitchFamily="34" charset="-122"/>
                <a:cs typeface="Montserrat" pitchFamily="34" charset="-120"/>
              </a:rPr>
              <a:t>Project Overview: COVID-19 Data Analysis</a:t>
            </a:r>
            <a:endParaRPr lang="en-US" sz="3888" dirty="0"/>
          </a:p>
        </p:txBody>
      </p:sp>
      <p:sp>
        <p:nvSpPr>
          <p:cNvPr id="6" name="Text 2"/>
          <p:cNvSpPr/>
          <p:nvPr/>
        </p:nvSpPr>
        <p:spPr>
          <a:xfrm>
            <a:off x="864037" y="3685580"/>
            <a:ext cx="7415927" cy="2370296"/>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This project focuses on utilizing data analysis to gain insights into the spread of the Coronavirus. The primary goal is to track trends, identify hotspots, and inform public health strategies. Through temporal and geographical analysis, the project aims to uncover patterns that will guide effective responses, ultimately helping to mitigate the impact of the pandemic.</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661517"/>
            <a:ext cx="6172200"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Dataset:</a:t>
            </a:r>
            <a:endParaRPr lang="en-US" sz="4860" dirty="0"/>
          </a:p>
        </p:txBody>
      </p:sp>
      <p:sp>
        <p:nvSpPr>
          <p:cNvPr id="6" name="Text 2"/>
          <p:cNvSpPr/>
          <p:nvPr/>
        </p:nvSpPr>
        <p:spPr>
          <a:xfrm>
            <a:off x="1258967" y="2803327"/>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CD7E5"/>
                </a:solidFill>
                <a:latin typeface="Heebo" pitchFamily="34" charset="0"/>
                <a:ea typeface="Heebo" pitchFamily="34" charset="-122"/>
                <a:cs typeface="Heebo" pitchFamily="34" charset="-120"/>
              </a:rPr>
              <a:t>Province: Geographic subdivision within a country/region. </a:t>
            </a:r>
            <a:endParaRPr lang="en-US" sz="1944" dirty="0"/>
          </a:p>
        </p:txBody>
      </p:sp>
      <p:sp>
        <p:nvSpPr>
          <p:cNvPr id="7" name="Text 3"/>
          <p:cNvSpPr/>
          <p:nvPr/>
        </p:nvSpPr>
        <p:spPr>
          <a:xfrm>
            <a:off x="1258967" y="3284696"/>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CD7E5"/>
                </a:solidFill>
                <a:latin typeface="Heebo" pitchFamily="34" charset="0"/>
                <a:ea typeface="Heebo" pitchFamily="34" charset="-122"/>
                <a:cs typeface="Heebo" pitchFamily="34" charset="-120"/>
              </a:rPr>
              <a:t>Country/Region: Geographic entity where data is recorded.</a:t>
            </a:r>
            <a:endParaRPr lang="en-US" sz="1944" dirty="0"/>
          </a:p>
        </p:txBody>
      </p:sp>
      <p:sp>
        <p:nvSpPr>
          <p:cNvPr id="8" name="Text 4"/>
          <p:cNvSpPr/>
          <p:nvPr/>
        </p:nvSpPr>
        <p:spPr>
          <a:xfrm>
            <a:off x="1258967" y="3766066"/>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CD7E5"/>
                </a:solidFill>
                <a:latin typeface="Heebo" pitchFamily="34" charset="0"/>
                <a:ea typeface="Heebo" pitchFamily="34" charset="-122"/>
                <a:cs typeface="Heebo" pitchFamily="34" charset="-120"/>
              </a:rPr>
              <a:t>Latitude: North-south position on Earth's surface. </a:t>
            </a:r>
            <a:endParaRPr lang="en-US" sz="1944" dirty="0"/>
          </a:p>
        </p:txBody>
      </p:sp>
      <p:sp>
        <p:nvSpPr>
          <p:cNvPr id="9" name="Text 5"/>
          <p:cNvSpPr/>
          <p:nvPr/>
        </p:nvSpPr>
        <p:spPr>
          <a:xfrm>
            <a:off x="1258967" y="4247436"/>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CD7E5"/>
                </a:solidFill>
                <a:latin typeface="Heebo" pitchFamily="34" charset="0"/>
                <a:ea typeface="Heebo" pitchFamily="34" charset="-122"/>
                <a:cs typeface="Heebo" pitchFamily="34" charset="-120"/>
              </a:rPr>
              <a:t>Longitude: East-west position on Earth's surface. </a:t>
            </a:r>
            <a:endParaRPr lang="en-US" sz="1944" dirty="0"/>
          </a:p>
        </p:txBody>
      </p:sp>
      <p:sp>
        <p:nvSpPr>
          <p:cNvPr id="10" name="Text 6"/>
          <p:cNvSpPr/>
          <p:nvPr/>
        </p:nvSpPr>
        <p:spPr>
          <a:xfrm>
            <a:off x="1258967" y="4728805"/>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CD7E5"/>
                </a:solidFill>
                <a:latin typeface="Heebo" pitchFamily="34" charset="0"/>
                <a:ea typeface="Heebo" pitchFamily="34" charset="-122"/>
                <a:cs typeface="Heebo" pitchFamily="34" charset="-120"/>
              </a:rPr>
              <a:t>Date: Recorded date of CORONA VIRUS data. </a:t>
            </a:r>
            <a:endParaRPr lang="en-US" sz="1944" dirty="0"/>
          </a:p>
        </p:txBody>
      </p:sp>
      <p:sp>
        <p:nvSpPr>
          <p:cNvPr id="11" name="Text 7"/>
          <p:cNvSpPr/>
          <p:nvPr/>
        </p:nvSpPr>
        <p:spPr>
          <a:xfrm>
            <a:off x="1258967" y="5210175"/>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CD7E5"/>
                </a:solidFill>
                <a:latin typeface="Heebo" pitchFamily="34" charset="0"/>
                <a:ea typeface="Heebo" pitchFamily="34" charset="-122"/>
                <a:cs typeface="Heebo" pitchFamily="34" charset="-120"/>
              </a:rPr>
              <a:t>Confirmed: Number of diagnosed CORONA VIRUS cases. </a:t>
            </a:r>
            <a:endParaRPr lang="en-US" sz="1944" dirty="0"/>
          </a:p>
        </p:txBody>
      </p:sp>
      <p:sp>
        <p:nvSpPr>
          <p:cNvPr id="12" name="Text 8"/>
          <p:cNvSpPr/>
          <p:nvPr/>
        </p:nvSpPr>
        <p:spPr>
          <a:xfrm>
            <a:off x="1258967" y="5691545"/>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CD7E5"/>
                </a:solidFill>
                <a:latin typeface="Heebo" pitchFamily="34" charset="0"/>
                <a:ea typeface="Heebo" pitchFamily="34" charset="-122"/>
                <a:cs typeface="Heebo" pitchFamily="34" charset="-120"/>
              </a:rPr>
              <a:t>Deaths: Number of CORONA VIRUS related deaths.</a:t>
            </a:r>
            <a:endParaRPr lang="en-US" sz="1944" dirty="0"/>
          </a:p>
        </p:txBody>
      </p:sp>
      <p:sp>
        <p:nvSpPr>
          <p:cNvPr id="13" name="Text 9"/>
          <p:cNvSpPr/>
          <p:nvPr/>
        </p:nvSpPr>
        <p:spPr>
          <a:xfrm>
            <a:off x="1258967" y="6172914"/>
            <a:ext cx="70209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CD7E5"/>
                </a:solidFill>
                <a:latin typeface="Heebo" pitchFamily="34" charset="0"/>
                <a:ea typeface="Heebo" pitchFamily="34" charset="-122"/>
                <a:cs typeface="Heebo" pitchFamily="34" charset="-120"/>
              </a:rPr>
              <a:t>Recovered: Number of recovered CORONA VIRUS cases.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2031683"/>
            <a:ext cx="7415927" cy="1543050"/>
          </a:xfrm>
          <a:prstGeom prst="rect">
            <a:avLst/>
          </a:prstGeom>
          <a:noFill/>
          <a:ln/>
        </p:spPr>
        <p:txBody>
          <a:bodyPr wrap="squar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Data Collection and Preprocessing</a:t>
            </a:r>
            <a:endParaRPr lang="en-US" sz="4860" dirty="0"/>
          </a:p>
        </p:txBody>
      </p:sp>
      <p:sp>
        <p:nvSpPr>
          <p:cNvPr id="6" name="Text 2"/>
          <p:cNvSpPr/>
          <p:nvPr/>
        </p:nvSpPr>
        <p:spPr>
          <a:xfrm>
            <a:off x="6350437" y="3945017"/>
            <a:ext cx="7415927"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Once collected, the data undergoes thorough preprocessing to ensure accuracy and consistency. This involves cleaning the data to handle missing values, outliers, and inconsistencies. </a:t>
            </a:r>
            <a:endParaRPr lang="en-US" sz="1944" dirty="0"/>
          </a:p>
        </p:txBody>
      </p:sp>
      <p:sp>
        <p:nvSpPr>
          <p:cNvPr id="7" name="Text 3"/>
          <p:cNvSpPr/>
          <p:nvPr/>
        </p:nvSpPr>
        <p:spPr>
          <a:xfrm>
            <a:off x="6350437" y="5407819"/>
            <a:ext cx="7415927"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data is then transformed and formatted for analysis, ensuring all relevant variables are in a suitable format for analysis.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391"/>
            <a:ext cx="14630400" cy="8229600"/>
          </a:xfrm>
          <a:prstGeom prst="rect">
            <a:avLst/>
          </a:prstGeom>
          <a:solidFill>
            <a:srgbClr val="0D0A2C">
              <a:alpha val="75000"/>
            </a:srgbClr>
          </a:solidFill>
          <a:ln/>
        </p:spPr>
      </p:sp>
      <p:sp>
        <p:nvSpPr>
          <p:cNvPr id="4" name="Text 1"/>
          <p:cNvSpPr/>
          <p:nvPr/>
        </p:nvSpPr>
        <p:spPr>
          <a:xfrm>
            <a:off x="864037" y="2202418"/>
            <a:ext cx="6150054" cy="395049"/>
          </a:xfrm>
          <a:prstGeom prst="rect">
            <a:avLst/>
          </a:prstGeom>
          <a:noFill/>
          <a:ln/>
        </p:spPr>
        <p:txBody>
          <a:bodyPr wrap="none" rtlCol="0" anchor="t"/>
          <a:lstStyle/>
          <a:p>
            <a:pPr marL="0" indent="0" algn="ctr">
              <a:lnSpc>
                <a:spcPts val="3110"/>
              </a:lnSpc>
              <a:buNone/>
            </a:pPr>
            <a:r>
              <a:rPr lang="en-US" sz="1944" dirty="0">
                <a:solidFill>
                  <a:srgbClr val="DCD7E5"/>
                </a:solidFill>
                <a:latin typeface="Heebo" pitchFamily="34" charset="0"/>
                <a:ea typeface="Heebo" pitchFamily="34" charset="-122"/>
                <a:cs typeface="Heebo" pitchFamily="34" charset="-120"/>
              </a:rPr>
              <a:t>This below query is for the checking for the NULL values</a:t>
            </a:r>
            <a:endParaRPr lang="en-US" sz="1944" dirty="0"/>
          </a:p>
        </p:txBody>
      </p:sp>
      <p:pic>
        <p:nvPicPr>
          <p:cNvPr id="5" name="Image 1" descr="preencoded.png"/>
          <p:cNvPicPr>
            <a:picLocks noChangeAspect="1"/>
          </p:cNvPicPr>
          <p:nvPr/>
        </p:nvPicPr>
        <p:blipFill>
          <a:blip r:embed="rId4"/>
          <a:stretch>
            <a:fillRect/>
          </a:stretch>
        </p:blipFill>
        <p:spPr>
          <a:xfrm>
            <a:off x="2005132" y="3053120"/>
            <a:ext cx="3662839" cy="2962632"/>
          </a:xfrm>
          <a:prstGeom prst="rect">
            <a:avLst/>
          </a:prstGeom>
        </p:spPr>
      </p:pic>
      <p:sp>
        <p:nvSpPr>
          <p:cNvPr id="6" name="Text 2"/>
          <p:cNvSpPr/>
          <p:nvPr/>
        </p:nvSpPr>
        <p:spPr>
          <a:xfrm>
            <a:off x="7623929" y="2227064"/>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Data Cleaning</a:t>
            </a:r>
            <a:endParaRPr lang="en-US" sz="2430" dirty="0"/>
          </a:p>
        </p:txBody>
      </p:sp>
      <p:sp>
        <p:nvSpPr>
          <p:cNvPr id="7" name="Text 3"/>
          <p:cNvSpPr/>
          <p:nvPr/>
        </p:nvSpPr>
        <p:spPr>
          <a:xfrm>
            <a:off x="7623929" y="2859643"/>
            <a:ext cx="6150054"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Identifying and addressing inconsistencies, missing values, and outliers in the dataset is crucial.</a:t>
            </a:r>
            <a:endParaRPr lang="en-US" sz="1944" dirty="0"/>
          </a:p>
        </p:txBody>
      </p:sp>
      <p:sp>
        <p:nvSpPr>
          <p:cNvPr id="8" name="Text 4"/>
          <p:cNvSpPr/>
          <p:nvPr/>
        </p:nvSpPr>
        <p:spPr>
          <a:xfrm>
            <a:off x="7623929" y="3871913"/>
            <a:ext cx="6150054" cy="395049"/>
          </a:xfrm>
          <a:prstGeom prst="rect">
            <a:avLst/>
          </a:prstGeom>
          <a:noFill/>
          <a:ln/>
        </p:spPr>
        <p:txBody>
          <a:bodyPr wrap="none" rtlCol="0" anchor="t"/>
          <a:lstStyle/>
          <a:p>
            <a:pPr marL="0" indent="0">
              <a:lnSpc>
                <a:spcPts val="3110"/>
              </a:lnSpc>
              <a:buNone/>
            </a:pPr>
            <a:endParaRPr lang="en-US" sz="1944" dirty="0"/>
          </a:p>
        </p:txBody>
      </p:sp>
      <p:sp>
        <p:nvSpPr>
          <p:cNvPr id="9" name="Text 5"/>
          <p:cNvSpPr/>
          <p:nvPr/>
        </p:nvSpPr>
        <p:spPr>
          <a:xfrm>
            <a:off x="7623929" y="4489133"/>
            <a:ext cx="6150054"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Output: There is no null value present in the dataset</a:t>
            </a:r>
            <a:endParaRPr lang="en-US" sz="1944" dirty="0"/>
          </a:p>
        </p:txBody>
      </p:sp>
      <p:pic>
        <p:nvPicPr>
          <p:cNvPr id="10" name="Image 2" descr="preencoded.png"/>
          <p:cNvPicPr>
            <a:picLocks noChangeAspect="1"/>
          </p:cNvPicPr>
          <p:nvPr/>
        </p:nvPicPr>
        <p:blipFill>
          <a:blip r:embed="rId5"/>
          <a:stretch>
            <a:fillRect/>
          </a:stretch>
        </p:blipFill>
        <p:spPr>
          <a:xfrm>
            <a:off x="7623929" y="5161836"/>
            <a:ext cx="6150054" cy="5166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3107174"/>
            <a:ext cx="3266123"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Data Transformation </a:t>
            </a:r>
            <a:endParaRPr lang="en-US" sz="2430" dirty="0"/>
          </a:p>
        </p:txBody>
      </p:sp>
      <p:sp>
        <p:nvSpPr>
          <p:cNvPr id="5" name="Text 2"/>
          <p:cNvSpPr/>
          <p:nvPr/>
        </p:nvSpPr>
        <p:spPr>
          <a:xfrm>
            <a:off x="864037" y="3739753"/>
            <a:ext cx="6150054"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data is formatted and transformed for analysis, ensuring variables are suitable for analysis.</a:t>
            </a:r>
            <a:endParaRPr lang="en-US" sz="1944" dirty="0"/>
          </a:p>
        </p:txBody>
      </p:sp>
      <p:sp>
        <p:nvSpPr>
          <p:cNvPr id="6" name="Text 3"/>
          <p:cNvSpPr/>
          <p:nvPr/>
        </p:nvSpPr>
        <p:spPr>
          <a:xfrm>
            <a:off x="864037" y="4752023"/>
            <a:ext cx="6150054" cy="395049"/>
          </a:xfrm>
          <a:prstGeom prst="rect">
            <a:avLst/>
          </a:prstGeom>
          <a:noFill/>
          <a:ln/>
        </p:spPr>
        <p:txBody>
          <a:bodyPr wrap="none" rtlCol="0" anchor="t"/>
          <a:lstStyle/>
          <a:p>
            <a:pPr marL="0" indent="0">
              <a:lnSpc>
                <a:spcPts val="3110"/>
              </a:lnSpc>
              <a:buNone/>
            </a:pPr>
            <a:endParaRPr lang="en-US" sz="1944" dirty="0"/>
          </a:p>
        </p:txBody>
      </p:sp>
      <p:sp>
        <p:nvSpPr>
          <p:cNvPr id="7" name="Text 4"/>
          <p:cNvSpPr/>
          <p:nvPr/>
        </p:nvSpPr>
        <p:spPr>
          <a:xfrm>
            <a:off x="7623929" y="1335405"/>
            <a:ext cx="6150054" cy="790099"/>
          </a:xfrm>
          <a:prstGeom prst="rect">
            <a:avLst/>
          </a:prstGeom>
          <a:noFill/>
          <a:ln/>
        </p:spPr>
        <p:txBody>
          <a:bodyPr wrap="square" rtlCol="0" anchor="t"/>
          <a:lstStyle/>
          <a:p>
            <a:pPr marL="0" indent="0" algn="ctr">
              <a:lnSpc>
                <a:spcPts val="3110"/>
              </a:lnSpc>
              <a:buNone/>
            </a:pPr>
            <a:r>
              <a:rPr lang="en-US" sz="1944" dirty="0">
                <a:solidFill>
                  <a:srgbClr val="DCD7E5"/>
                </a:solidFill>
                <a:latin typeface="Heebo" pitchFamily="34" charset="0"/>
                <a:ea typeface="Heebo" pitchFamily="34" charset="-122"/>
                <a:cs typeface="Heebo" pitchFamily="34" charset="-120"/>
              </a:rPr>
              <a:t>If NULL values are present, update them with zeros for all columns</a:t>
            </a:r>
            <a:endParaRPr lang="en-US" sz="1944" dirty="0"/>
          </a:p>
        </p:txBody>
      </p:sp>
      <p:pic>
        <p:nvPicPr>
          <p:cNvPr id="8" name="Image 1" descr="preencoded.png"/>
          <p:cNvPicPr>
            <a:picLocks noChangeAspect="1"/>
          </p:cNvPicPr>
          <p:nvPr/>
        </p:nvPicPr>
        <p:blipFill>
          <a:blip r:embed="rId4"/>
          <a:stretch>
            <a:fillRect/>
          </a:stretch>
        </p:blipFill>
        <p:spPr>
          <a:xfrm>
            <a:off x="7623929" y="2403158"/>
            <a:ext cx="6150054" cy="44355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2823329"/>
            <a:ext cx="3086100" cy="385763"/>
          </a:xfrm>
          <a:prstGeom prst="rect">
            <a:avLst/>
          </a:prstGeom>
          <a:noFill/>
          <a:ln/>
        </p:spPr>
        <p:txBody>
          <a:bodyPr wrap="none" rtlCol="0" anchor="t"/>
          <a:lstStyle/>
          <a:p>
            <a:pPr marL="0" indent="0">
              <a:lnSpc>
                <a:spcPts val="3038"/>
              </a:lnSpc>
              <a:buNone/>
            </a:pPr>
            <a:r>
              <a:rPr lang="en-US" sz="2430" u="sng" dirty="0">
                <a:solidFill>
                  <a:srgbClr val="F2F0F4"/>
                </a:solidFill>
                <a:latin typeface="Montserrat" pitchFamily="34" charset="0"/>
                <a:ea typeface="Montserrat" pitchFamily="34" charset="-122"/>
                <a:cs typeface="Montserrat" pitchFamily="34" charset="-120"/>
              </a:rPr>
              <a:t>This  query is for:</a:t>
            </a:r>
            <a:endParaRPr lang="en-US" sz="2430" dirty="0"/>
          </a:p>
        </p:txBody>
      </p:sp>
      <p:sp>
        <p:nvSpPr>
          <p:cNvPr id="5" name="Text 2"/>
          <p:cNvSpPr/>
          <p:nvPr/>
        </p:nvSpPr>
        <p:spPr>
          <a:xfrm>
            <a:off x="1258967" y="3455908"/>
            <a:ext cx="5755124"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dirty="0">
                <a:solidFill>
                  <a:srgbClr val="DCD7E5"/>
                </a:solidFill>
                <a:latin typeface="Heebo" pitchFamily="34" charset="0"/>
                <a:ea typeface="Heebo" pitchFamily="34" charset="-122"/>
                <a:cs typeface="Heebo" pitchFamily="34" charset="-120"/>
              </a:rPr>
              <a:t>Check total number of rows.</a:t>
            </a:r>
            <a:endParaRPr lang="en-US" sz="1944" dirty="0"/>
          </a:p>
        </p:txBody>
      </p:sp>
      <p:sp>
        <p:nvSpPr>
          <p:cNvPr id="6" name="Text 3"/>
          <p:cNvSpPr/>
          <p:nvPr/>
        </p:nvSpPr>
        <p:spPr>
          <a:xfrm>
            <a:off x="1258967" y="3937278"/>
            <a:ext cx="5755124"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dirty="0">
                <a:solidFill>
                  <a:srgbClr val="DCD7E5"/>
                </a:solidFill>
                <a:latin typeface="Heebo" pitchFamily="34" charset="0"/>
                <a:ea typeface="Heebo" pitchFamily="34" charset="-122"/>
                <a:cs typeface="Heebo" pitchFamily="34" charset="-120"/>
              </a:rPr>
              <a:t>Check what is start_date and end_date</a:t>
            </a:r>
            <a:endParaRPr lang="en-US" sz="1944" dirty="0"/>
          </a:p>
        </p:txBody>
      </p:sp>
      <p:sp>
        <p:nvSpPr>
          <p:cNvPr id="7" name="Text 4"/>
          <p:cNvSpPr/>
          <p:nvPr/>
        </p:nvSpPr>
        <p:spPr>
          <a:xfrm>
            <a:off x="1258967" y="4418648"/>
            <a:ext cx="5755124"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dirty="0">
                <a:solidFill>
                  <a:srgbClr val="DCD7E5"/>
                </a:solidFill>
                <a:latin typeface="Heebo" pitchFamily="34" charset="0"/>
                <a:ea typeface="Heebo" pitchFamily="34" charset="-122"/>
                <a:cs typeface="Heebo" pitchFamily="34" charset="-120"/>
              </a:rPr>
              <a:t>Number of month present in dataset</a:t>
            </a:r>
            <a:endParaRPr lang="en-US" sz="1944" dirty="0"/>
          </a:p>
        </p:txBody>
      </p:sp>
      <p:sp>
        <p:nvSpPr>
          <p:cNvPr id="8" name="Text 5"/>
          <p:cNvSpPr/>
          <p:nvPr/>
        </p:nvSpPr>
        <p:spPr>
          <a:xfrm>
            <a:off x="864037" y="5035867"/>
            <a:ext cx="6150054" cy="395049"/>
          </a:xfrm>
          <a:prstGeom prst="rect">
            <a:avLst/>
          </a:prstGeom>
          <a:noFill/>
          <a:ln/>
        </p:spPr>
        <p:txBody>
          <a:bodyPr wrap="none" rtlCol="0" anchor="t"/>
          <a:lstStyle/>
          <a:p>
            <a:pPr marL="0" indent="0">
              <a:lnSpc>
                <a:spcPts val="3110"/>
              </a:lnSpc>
              <a:buNone/>
            </a:pPr>
            <a:endParaRPr lang="en-US" sz="1944" dirty="0"/>
          </a:p>
        </p:txBody>
      </p:sp>
      <p:pic>
        <p:nvPicPr>
          <p:cNvPr id="9" name="Image 1" descr="preencoded.png"/>
          <p:cNvPicPr>
            <a:picLocks noChangeAspect="1"/>
          </p:cNvPicPr>
          <p:nvPr/>
        </p:nvPicPr>
        <p:blipFill>
          <a:blip r:embed="rId4"/>
          <a:stretch>
            <a:fillRect/>
          </a:stretch>
        </p:blipFill>
        <p:spPr>
          <a:xfrm>
            <a:off x="7623929" y="3258264"/>
            <a:ext cx="5568672" cy="17129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2043589"/>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Outputs:</a:t>
            </a:r>
            <a:endParaRPr lang="en-US" sz="2430" dirty="0"/>
          </a:p>
        </p:txBody>
      </p:sp>
      <p:pic>
        <p:nvPicPr>
          <p:cNvPr id="5" name="Image 1" descr="preencoded.png"/>
          <p:cNvPicPr>
            <a:picLocks noChangeAspect="1"/>
          </p:cNvPicPr>
          <p:nvPr/>
        </p:nvPicPr>
        <p:blipFill>
          <a:blip r:embed="rId4"/>
          <a:stretch>
            <a:fillRect/>
          </a:stretch>
        </p:blipFill>
        <p:spPr>
          <a:xfrm>
            <a:off x="864037" y="2984659"/>
            <a:ext cx="2976324" cy="1228368"/>
          </a:xfrm>
          <a:prstGeom prst="rect">
            <a:avLst/>
          </a:prstGeom>
        </p:spPr>
      </p:pic>
      <p:sp>
        <p:nvSpPr>
          <p:cNvPr id="6" name="Text 2"/>
          <p:cNvSpPr/>
          <p:nvPr/>
        </p:nvSpPr>
        <p:spPr>
          <a:xfrm>
            <a:off x="864037" y="4490680"/>
            <a:ext cx="3630097"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In this dataset, there are </a:t>
            </a:r>
            <a:r>
              <a:rPr lang="en-US" sz="1944" b="1" dirty="0">
                <a:solidFill>
                  <a:srgbClr val="DCD7E5"/>
                </a:solidFill>
                <a:latin typeface="Heebo" pitchFamily="34" charset="0"/>
                <a:ea typeface="Heebo" pitchFamily="34" charset="-122"/>
                <a:cs typeface="Heebo" pitchFamily="34" charset="-120"/>
              </a:rPr>
              <a:t>78,386 rows</a:t>
            </a:r>
            <a:r>
              <a:rPr lang="en-US" sz="1944" dirty="0">
                <a:solidFill>
                  <a:srgbClr val="DCD7E5"/>
                </a:solidFill>
                <a:latin typeface="Heebo" pitchFamily="34" charset="0"/>
                <a:ea typeface="Heebo" pitchFamily="34" charset="-122"/>
                <a:cs typeface="Heebo" pitchFamily="34" charset="-120"/>
              </a:rPr>
              <a:t>.</a:t>
            </a:r>
            <a:endParaRPr lang="en-US" sz="1944" dirty="0"/>
          </a:p>
        </p:txBody>
      </p:sp>
      <p:pic>
        <p:nvPicPr>
          <p:cNvPr id="7" name="Image 2" descr="preencoded.png"/>
          <p:cNvPicPr>
            <a:picLocks noChangeAspect="1"/>
          </p:cNvPicPr>
          <p:nvPr/>
        </p:nvPicPr>
        <p:blipFill>
          <a:blip r:embed="rId5"/>
          <a:stretch>
            <a:fillRect/>
          </a:stretch>
        </p:blipFill>
        <p:spPr>
          <a:xfrm>
            <a:off x="5103971" y="2984659"/>
            <a:ext cx="3634740" cy="946666"/>
          </a:xfrm>
          <a:prstGeom prst="rect">
            <a:avLst/>
          </a:prstGeom>
        </p:spPr>
      </p:pic>
      <p:sp>
        <p:nvSpPr>
          <p:cNvPr id="8" name="Text 3"/>
          <p:cNvSpPr/>
          <p:nvPr/>
        </p:nvSpPr>
        <p:spPr>
          <a:xfrm>
            <a:off x="5103971" y="4208978"/>
            <a:ext cx="4033837"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dataset spans from </a:t>
            </a:r>
            <a:r>
              <a:rPr lang="en-US" sz="1944" b="1" dirty="0">
                <a:solidFill>
                  <a:srgbClr val="DCD7E5"/>
                </a:solidFill>
                <a:latin typeface="Heebo" pitchFamily="34" charset="0"/>
                <a:ea typeface="Heebo" pitchFamily="34" charset="-122"/>
                <a:cs typeface="Heebo" pitchFamily="34" charset="-120"/>
              </a:rPr>
              <a:t>01/01/21</a:t>
            </a:r>
            <a:r>
              <a:rPr lang="en-US" sz="1944" dirty="0">
                <a:solidFill>
                  <a:srgbClr val="DCD7E5"/>
                </a:solidFill>
                <a:latin typeface="Heebo" pitchFamily="34" charset="0"/>
                <a:ea typeface="Heebo" pitchFamily="34" charset="-122"/>
                <a:cs typeface="Heebo" pitchFamily="34" charset="-120"/>
              </a:rPr>
              <a:t> to </a:t>
            </a:r>
            <a:r>
              <a:rPr lang="en-US" sz="1944" b="1" dirty="0">
                <a:solidFill>
                  <a:srgbClr val="DCD7E5"/>
                </a:solidFill>
                <a:latin typeface="Heebo" pitchFamily="34" charset="0"/>
                <a:ea typeface="Heebo" pitchFamily="34" charset="-122"/>
                <a:cs typeface="Heebo" pitchFamily="34" charset="-120"/>
              </a:rPr>
              <a:t>31/12/20</a:t>
            </a:r>
            <a:r>
              <a:rPr lang="en-US" sz="1944" dirty="0">
                <a:solidFill>
                  <a:srgbClr val="DCD7E5"/>
                </a:solidFill>
                <a:latin typeface="Heebo" pitchFamily="34" charset="0"/>
                <a:ea typeface="Heebo" pitchFamily="34" charset="-122"/>
                <a:cs typeface="Heebo" pitchFamily="34" charset="-120"/>
              </a:rPr>
              <a:t>.</a:t>
            </a:r>
            <a:endParaRPr lang="en-US" sz="1944" dirty="0"/>
          </a:p>
        </p:txBody>
      </p:sp>
      <p:pic>
        <p:nvPicPr>
          <p:cNvPr id="9" name="Image 3" descr="preencoded.png"/>
          <p:cNvPicPr>
            <a:picLocks noChangeAspect="1"/>
          </p:cNvPicPr>
          <p:nvPr/>
        </p:nvPicPr>
        <p:blipFill>
          <a:blip r:embed="rId6"/>
          <a:stretch>
            <a:fillRect/>
          </a:stretch>
        </p:blipFill>
        <p:spPr>
          <a:xfrm>
            <a:off x="9747647" y="2984659"/>
            <a:ext cx="3595211" cy="1121212"/>
          </a:xfrm>
          <a:prstGeom prst="rect">
            <a:avLst/>
          </a:prstGeom>
        </p:spPr>
      </p:pic>
      <p:sp>
        <p:nvSpPr>
          <p:cNvPr id="10" name="Text 4"/>
          <p:cNvSpPr/>
          <p:nvPr/>
        </p:nvSpPr>
        <p:spPr>
          <a:xfrm>
            <a:off x="9747647" y="4383524"/>
            <a:ext cx="4033837"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total number of months, including 2020 and 2021, is </a:t>
            </a:r>
            <a:r>
              <a:rPr lang="en-US" sz="1944" b="1" dirty="0">
                <a:solidFill>
                  <a:srgbClr val="DCD7E5"/>
                </a:solidFill>
                <a:latin typeface="Heebo" pitchFamily="34" charset="0"/>
                <a:ea typeface="Heebo" pitchFamily="34" charset="-122"/>
                <a:cs typeface="Heebo" pitchFamily="34" charset="-120"/>
              </a:rPr>
              <a:t>18</a:t>
            </a:r>
            <a:r>
              <a:rPr lang="en-US" sz="1944" dirty="0">
                <a:solidFill>
                  <a:srgbClr val="DCD7E5"/>
                </a:solidFill>
                <a:latin typeface="Heebo" pitchFamily="34" charset="0"/>
                <a:ea typeface="Heebo" pitchFamily="34" charset="-122"/>
                <a:cs typeface="Heebo" pitchFamily="34" charset="-120"/>
              </a:rPr>
              <a:t>. For 2020, there are </a:t>
            </a:r>
            <a:r>
              <a:rPr lang="en-US" sz="1944" b="1" dirty="0">
                <a:solidFill>
                  <a:srgbClr val="DCD7E5"/>
                </a:solidFill>
                <a:latin typeface="Heebo" pitchFamily="34" charset="0"/>
                <a:ea typeface="Heebo" pitchFamily="34" charset="-122"/>
                <a:cs typeface="Heebo" pitchFamily="34" charset="-120"/>
              </a:rPr>
              <a:t>12 months</a:t>
            </a:r>
            <a:r>
              <a:rPr lang="en-US" sz="1944" dirty="0">
                <a:solidFill>
                  <a:srgbClr val="DCD7E5"/>
                </a:solidFill>
                <a:latin typeface="Heebo" pitchFamily="34" charset="0"/>
                <a:ea typeface="Heebo" pitchFamily="34" charset="-122"/>
                <a:cs typeface="Heebo" pitchFamily="34" charset="-120"/>
              </a:rPr>
              <a:t>, and for 2021, there are </a:t>
            </a:r>
            <a:r>
              <a:rPr lang="en-US" sz="1944" b="1" dirty="0">
                <a:solidFill>
                  <a:srgbClr val="DCD7E5"/>
                </a:solidFill>
                <a:latin typeface="Heebo" pitchFamily="34" charset="0"/>
                <a:ea typeface="Heebo" pitchFamily="34" charset="-122"/>
                <a:cs typeface="Heebo" pitchFamily="34" charset="-120"/>
              </a:rPr>
              <a:t>6 months</a:t>
            </a:r>
            <a:r>
              <a:rPr lang="en-US" sz="1944" dirty="0">
                <a:solidFill>
                  <a:srgbClr val="DCD7E5"/>
                </a:solidFill>
                <a:latin typeface="Heebo" pitchFamily="34" charset="0"/>
                <a:ea typeface="Heebo" pitchFamily="34" charset="-122"/>
                <a:cs typeface="Heebo" pitchFamily="34" charset="-120"/>
              </a:rPr>
              <a:t>.</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999411"/>
            <a:ext cx="6555105" cy="790099"/>
          </a:xfrm>
          <a:prstGeom prst="rect">
            <a:avLst/>
          </a:prstGeom>
          <a:noFill/>
          <a:ln/>
        </p:spPr>
        <p:txBody>
          <a:bodyPr wrap="square" rtlCol="0" anchor="t"/>
          <a:lstStyle/>
          <a:p>
            <a:pPr marL="0" indent="0" algn="ctr">
              <a:lnSpc>
                <a:spcPts val="3110"/>
              </a:lnSpc>
              <a:buNone/>
            </a:pPr>
            <a:r>
              <a:rPr lang="en-US" sz="1944" dirty="0">
                <a:solidFill>
                  <a:srgbClr val="DCD7E5"/>
                </a:solidFill>
                <a:latin typeface="Heebo" pitchFamily="34" charset="0"/>
                <a:ea typeface="Heebo" pitchFamily="34" charset="-122"/>
                <a:cs typeface="Heebo" pitchFamily="34" charset="-120"/>
              </a:rPr>
              <a:t>This below query is for find monthly average for confirmed, deaths, recovered</a:t>
            </a:r>
            <a:endParaRPr lang="en-US" sz="1944" dirty="0"/>
          </a:p>
        </p:txBody>
      </p:sp>
      <p:pic>
        <p:nvPicPr>
          <p:cNvPr id="5" name="Image 1" descr="preencoded.png"/>
          <p:cNvPicPr>
            <a:picLocks noChangeAspect="1"/>
          </p:cNvPicPr>
          <p:nvPr/>
        </p:nvPicPr>
        <p:blipFill>
          <a:blip r:embed="rId4"/>
          <a:stretch>
            <a:fillRect/>
          </a:stretch>
        </p:blipFill>
        <p:spPr>
          <a:xfrm>
            <a:off x="864037" y="2067163"/>
            <a:ext cx="5938957" cy="4490204"/>
          </a:xfrm>
          <a:prstGeom prst="rect">
            <a:avLst/>
          </a:prstGeom>
        </p:spPr>
      </p:pic>
      <p:sp>
        <p:nvSpPr>
          <p:cNvPr id="6" name="Text 2"/>
          <p:cNvSpPr/>
          <p:nvPr/>
        </p:nvSpPr>
        <p:spPr>
          <a:xfrm>
            <a:off x="864037" y="6835021"/>
            <a:ext cx="6555105" cy="395049"/>
          </a:xfrm>
          <a:prstGeom prst="rect">
            <a:avLst/>
          </a:prstGeom>
          <a:noFill/>
          <a:ln/>
        </p:spPr>
        <p:txBody>
          <a:bodyPr wrap="none" rtlCol="0" anchor="t"/>
          <a:lstStyle/>
          <a:p>
            <a:pPr marL="0" indent="0" algn="ctr">
              <a:lnSpc>
                <a:spcPts val="3110"/>
              </a:lnSpc>
              <a:buNone/>
            </a:pPr>
            <a:endParaRPr lang="en-US" sz="1944" dirty="0"/>
          </a:p>
        </p:txBody>
      </p:sp>
      <p:sp>
        <p:nvSpPr>
          <p:cNvPr id="7" name="Text 3"/>
          <p:cNvSpPr/>
          <p:nvPr/>
        </p:nvSpPr>
        <p:spPr>
          <a:xfrm>
            <a:off x="8028980" y="999411"/>
            <a:ext cx="5744885"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Output: </a:t>
            </a:r>
            <a:endParaRPr lang="en-US" sz="1944" dirty="0"/>
          </a:p>
        </p:txBody>
      </p:sp>
      <p:pic>
        <p:nvPicPr>
          <p:cNvPr id="8" name="Image 2" descr="preencoded.png"/>
          <p:cNvPicPr>
            <a:picLocks noChangeAspect="1"/>
          </p:cNvPicPr>
          <p:nvPr/>
        </p:nvPicPr>
        <p:blipFill>
          <a:blip r:embed="rId5"/>
          <a:stretch>
            <a:fillRect/>
          </a:stretch>
        </p:blipFill>
        <p:spPr>
          <a:xfrm>
            <a:off x="8028980" y="1672114"/>
            <a:ext cx="5744885" cy="50342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642</Words>
  <Application>Microsoft Office PowerPoint</Application>
  <PresentationFormat>Custom</PresentationFormat>
  <Paragraphs>72</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KARTHIK M S</cp:lastModifiedBy>
  <cp:revision>2</cp:revision>
  <dcterms:created xsi:type="dcterms:W3CDTF">2024-07-05T12:08:14Z</dcterms:created>
  <dcterms:modified xsi:type="dcterms:W3CDTF">2024-07-05T12:09:53Z</dcterms:modified>
</cp:coreProperties>
</file>